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9" r:id="rId3"/>
    <p:sldId id="261" r:id="rId4"/>
    <p:sldId id="298" r:id="rId5"/>
    <p:sldId id="299" r:id="rId6"/>
    <p:sldId id="300" r:id="rId7"/>
    <p:sldId id="291" r:id="rId8"/>
    <p:sldId id="296" r:id="rId9"/>
    <p:sldId id="297" r:id="rId10"/>
    <p:sldId id="302" r:id="rId11"/>
    <p:sldId id="303" r:id="rId12"/>
    <p:sldId id="293" r:id="rId13"/>
    <p:sldId id="287" r:id="rId14"/>
    <p:sldId id="288" r:id="rId15"/>
    <p:sldId id="289" r:id="rId16"/>
    <p:sldId id="304" r:id="rId17"/>
    <p:sldId id="306" r:id="rId18"/>
    <p:sldId id="308" r:id="rId19"/>
    <p:sldId id="310" r:id="rId20"/>
    <p:sldId id="312" r:id="rId21"/>
    <p:sldId id="317" r:id="rId22"/>
    <p:sldId id="318" r:id="rId23"/>
    <p:sldId id="313" r:id="rId24"/>
    <p:sldId id="314" r:id="rId25"/>
    <p:sldId id="316" r:id="rId26"/>
    <p:sldId id="295" r:id="rId27"/>
    <p:sldId id="282" r:id="rId28"/>
    <p:sldId id="283" r:id="rId29"/>
    <p:sldId id="321" r:id="rId30"/>
    <p:sldId id="322" r:id="rId31"/>
    <p:sldId id="323" r:id="rId32"/>
    <p:sldId id="292" r:id="rId33"/>
    <p:sldId id="294" r:id="rId34"/>
    <p:sldId id="324" r:id="rId35"/>
    <p:sldId id="325" r:id="rId36"/>
    <p:sldId id="326" r:id="rId37"/>
    <p:sldId id="273" r:id="rId3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9195" autoAdjust="0"/>
    <p:restoredTop sz="86437" autoAdjust="0"/>
  </p:normalViewPr>
  <p:slideViewPr>
    <p:cSldViewPr>
      <p:cViewPr varScale="1">
        <p:scale>
          <a:sx n="116" d="100"/>
          <a:sy n="116" d="100"/>
        </p:scale>
        <p:origin x="-183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10857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C%D0%BE%D1%81%D0%BA%D0%B2%D0%B0" TargetMode="External"/><Relationship Id="rId7" Type="http://schemas.openxmlformats.org/officeDocument/2006/relationships/image" Target="../media/image21.jpeg"/><Relationship Id="rId2" Type="http://schemas.openxmlformats.org/officeDocument/2006/relationships/hyperlink" Target="http://ru.wikipedia.org/wiki/1878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u.wikipedia.org/wiki/%D0%93%D1%80%D0%B8%D1%84_(%D0%B8%D0%B7%D0%B4%D0%B0%D1%82%D0%B5%D0%BB%D1%8C%D1%81%D1%82%D0%B2%D0%BE)" TargetMode="External"/><Relationship Id="rId5" Type="http://schemas.openxmlformats.org/officeDocument/2006/relationships/hyperlink" Target="http://ru.wikipedia.org/wiki/%D0%9F%D0%B0%D1%80%D0%B8%D0%B6" TargetMode="External"/><Relationship Id="rId4" Type="http://schemas.openxmlformats.org/officeDocument/2006/relationships/hyperlink" Target="http://ru.wikipedia.org/wiki/1936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flamber.ru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1166" y="2362200"/>
            <a:ext cx="4502834" cy="12192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подготовила Сысоева </a:t>
            </a:r>
            <a:r>
              <a:rPr lang="ru-RU" dirty="0" smtClean="0"/>
              <a:t>О.А., </a:t>
            </a:r>
            <a:r>
              <a:rPr lang="ru-RU" dirty="0" err="1" smtClean="0"/>
              <a:t>к.филол.н</a:t>
            </a:r>
            <a:r>
              <a:rPr lang="ru-RU" dirty="0" smtClean="0"/>
              <a:t>., доцент кафедры литературы и журналистики ТОГУ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1800" y="914400"/>
            <a:ext cx="5943600" cy="13716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АЛЕКСАНДР БЛОК В ХАБАРОВСКЕ: СУДЬБА ОДНОЙ КНИГИ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Изображение 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81400"/>
            <a:ext cx="2946400" cy="2209800"/>
          </a:xfrm>
          <a:prstGeom prst="rect">
            <a:avLst/>
          </a:prstGeom>
        </p:spPr>
      </p:pic>
      <p:pic>
        <p:nvPicPr>
          <p:cNvPr id="7" name="Рисунок 6" descr="IMG_20190304_1515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276600"/>
            <a:ext cx="2209800" cy="3344333"/>
          </a:xfrm>
          <a:prstGeom prst="rect">
            <a:avLst/>
          </a:prstGeom>
        </p:spPr>
      </p:pic>
      <p:pic>
        <p:nvPicPr>
          <p:cNvPr id="8" name="Рисунок 7" descr="Бло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81000"/>
            <a:ext cx="2949222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4200" dirty="0" smtClean="0"/>
              <a:t>А.А.Блок пришёл в литературу сложившимся мастером. Сам он считал началом своего творческого пути </a:t>
            </a:r>
            <a:r>
              <a:rPr lang="ru-RU" sz="4200" dirty="0" smtClean="0">
                <a:solidFill>
                  <a:srgbClr val="FFC000"/>
                </a:solidFill>
              </a:rPr>
              <a:t>1898</a:t>
            </a:r>
            <a:r>
              <a:rPr lang="ru-RU" sz="4200" dirty="0" smtClean="0"/>
              <a:t> г. В печати стихи поэта появились </a:t>
            </a:r>
            <a:r>
              <a:rPr lang="ru-RU" sz="4200" dirty="0" smtClean="0">
                <a:solidFill>
                  <a:srgbClr val="FFC000"/>
                </a:solidFill>
              </a:rPr>
              <a:t>в 1903 </a:t>
            </a:r>
            <a:r>
              <a:rPr lang="ru-RU" sz="4200" dirty="0" smtClean="0"/>
              <a:t>г. </a:t>
            </a:r>
          </a:p>
          <a:p>
            <a:r>
              <a:rPr lang="ru-RU" sz="4200" dirty="0" smtClean="0"/>
              <a:t>К этому времени А.А.Блок был уже автором примерно </a:t>
            </a:r>
            <a:r>
              <a:rPr lang="ru-RU" sz="4200" dirty="0" smtClean="0">
                <a:solidFill>
                  <a:srgbClr val="FFC000"/>
                </a:solidFill>
              </a:rPr>
              <a:t>600 стихотворений</a:t>
            </a:r>
            <a:r>
              <a:rPr lang="ru-RU" sz="4200" dirty="0" smtClean="0"/>
              <a:t>.</a:t>
            </a:r>
          </a:p>
          <a:p>
            <a:endParaRPr lang="ru-RU" sz="4200" dirty="0" smtClean="0"/>
          </a:p>
          <a:p>
            <a:r>
              <a:rPr lang="ru-RU" sz="4200" dirty="0" smtClean="0"/>
              <a:t> Редактор журнала «Новый Путь», где впервые — </a:t>
            </a:r>
            <a:r>
              <a:rPr lang="ru-RU" sz="4200" dirty="0" smtClean="0">
                <a:solidFill>
                  <a:srgbClr val="FFC000"/>
                </a:solidFill>
              </a:rPr>
              <a:t>в № 3 за 1903 г. —</a:t>
            </a:r>
            <a:r>
              <a:rPr lang="ru-RU" sz="4200" dirty="0" smtClean="0"/>
              <a:t> были опубликованы стихи А.А.Блока, писал о своём впечатлении от знакомства с его поэзией:</a:t>
            </a:r>
          </a:p>
          <a:p>
            <a:r>
              <a:rPr lang="ru-RU" sz="4200" dirty="0" smtClean="0"/>
              <a:t> </a:t>
            </a:r>
          </a:p>
          <a:p>
            <a:r>
              <a:rPr lang="ru-RU" sz="3800" i="1" dirty="0" smtClean="0"/>
              <a:t>«...За много лет разной редакционной возни, случайного и обязательного чтения «начинающих» и «обещающих» молодых поэтов только однажды было такое впечатление: пришёл большой поэт... Пришёл кто-то необыкновенный; никто из «начинающих» никогда ещё не начинал такими стихами...».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НАЧАЛО ТВОРЧЕСКОГО ПУТИ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8862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конце 1903 г. он согласился напечатать сборник стихов в московском издательстве «Гриф». </a:t>
            </a:r>
          </a:p>
          <a:p>
            <a:r>
              <a:rPr lang="ru-RU" dirty="0" smtClean="0"/>
              <a:t>Однако весной 1904 г. поэт всё ещё сомневался в необходимости этого издания, что отчасти определялось его недовольством деятельностью «Грифа». </a:t>
            </a:r>
          </a:p>
          <a:p>
            <a:r>
              <a:rPr lang="ru-RU" dirty="0" smtClean="0"/>
              <a:t>Он писал в это время А.Белому: «</a:t>
            </a:r>
            <a:r>
              <a:rPr lang="ru-RU" dirty="0" smtClean="0">
                <a:solidFill>
                  <a:srgbClr val="FFC000"/>
                </a:solidFill>
              </a:rPr>
              <a:t>Знаешь, я до сих пор не знаю, что делать с «Грифом». Как ты думаешь, издавать мне стихи, или подождать? Мне и хочется и нет, и как-то не имею собственного мнения на этот счёт». </a:t>
            </a:r>
            <a:r>
              <a:rPr lang="ru-RU" dirty="0" smtClean="0"/>
              <a:t>А.Белый сыграл важную роль в решении Блока не откладывать более издание книги. Он написал ему, что ждать с изданием имеет смысл только в том случае, если поэт хочет «сразу же занять в поэзии место наравне с Лермонтовым, Фетом, Тютчевым», что </a:t>
            </a:r>
            <a:r>
              <a:rPr lang="ru-RU" dirty="0" smtClean="0">
                <a:solidFill>
                  <a:srgbClr val="FFC000"/>
                </a:solidFill>
              </a:rPr>
              <a:t>сборник Блока «будет сразу почти на одном уровне с Брюсовым... </a:t>
            </a:r>
            <a:r>
              <a:rPr lang="ru-RU" dirty="0" smtClean="0"/>
              <a:t>с чисто формальной точки зрения, и превзойдёт его существенностью и интенсивностью настроений».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4267200" cy="2032464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/>
              <a:t>А.А.Блок долгое время не решался издать свою первую книгу</a:t>
            </a:r>
            <a:endParaRPr lang="ru-RU" sz="3200" dirty="0"/>
          </a:p>
        </p:txBody>
      </p:sp>
      <p:pic>
        <p:nvPicPr>
          <p:cNvPr id="4" name="Picture 4" descr="299902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81000"/>
            <a:ext cx="3810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УЧЕБНАЯ ДЕЯТЕЛЬНОСТЬ\фоты Таси\ТОГУ\фоты с отдела редких книг\Блок Прекрасная дама\IMG_20140707_121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3962400" cy="52831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ИЗДАТЕЛЬСТВО «ГРИФ»</a:t>
            </a:r>
            <a:endParaRPr lang="ru-RU" dirty="0"/>
          </a:p>
        </p:txBody>
      </p:sp>
      <p:pic>
        <p:nvPicPr>
          <p:cNvPr id="5" name="Picture 4" descr="gr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590800"/>
            <a:ext cx="406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5410200" cy="4953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4 книги альманаха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две книги Андрея Белого («Возврат», 1905 и «Урна», 1909),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ряд книг Бальмонта,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«Истлевающие личины» Сологуба (1907),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первая книга стихов М. Волошина (1910),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выпуск посмертного «Кипарисового ларца» И. Анненского (1910; сам поэт начинал готовить книгу именно для «Грифа»). 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Издательство «Гриф»</a:t>
            </a:r>
          </a:p>
        </p:txBody>
      </p:sp>
      <p:pic>
        <p:nvPicPr>
          <p:cNvPr id="5122" name="Picture 2" descr="D:\УЧЕБНАЯ ДЕЯТЕЛЬНОСТЬ\фоты Таси\ТОГУ\фоты с отдела редких книг\Блок Прекрасная дама\IMG_20140707_122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447800"/>
            <a:ext cx="33147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5105400" cy="472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dirty="0" smtClean="0"/>
              <a:t>открытие широкому читателю поэзии Игоря Северянина («Громокипящий кубок», 1913, с предисловием Ф. Сологуба),</a:t>
            </a:r>
          </a:p>
          <a:p>
            <a:pPr eaLnBrk="1" hangingPunct="1">
              <a:defRPr/>
            </a:pPr>
            <a:r>
              <a:rPr lang="ru-RU" dirty="0" smtClean="0"/>
              <a:t>«Молодость» Вл. Ходасевича (1908),</a:t>
            </a:r>
          </a:p>
          <a:p>
            <a:pPr eaLnBrk="1" hangingPunct="1">
              <a:defRPr/>
            </a:pPr>
            <a:r>
              <a:rPr lang="ru-RU" dirty="0" smtClean="0"/>
              <a:t>«</a:t>
            </a:r>
            <a:r>
              <a:rPr lang="ru-RU" dirty="0" err="1" smtClean="0"/>
              <a:t>Sanctus</a:t>
            </a:r>
            <a:r>
              <a:rPr lang="ru-RU" dirty="0" smtClean="0"/>
              <a:t> </a:t>
            </a:r>
            <a:r>
              <a:rPr lang="ru-RU" dirty="0" err="1" smtClean="0"/>
              <a:t>amor</a:t>
            </a:r>
            <a:r>
              <a:rPr lang="ru-RU" dirty="0" smtClean="0"/>
              <a:t>» Нины Петровской (1907)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Издательство «Гриф»</a:t>
            </a:r>
          </a:p>
        </p:txBody>
      </p:sp>
      <p:pic>
        <p:nvPicPr>
          <p:cNvPr id="6146" name="Picture 2" descr="D:\УЧЕБНАЯ ДЕЯТЕЛЬНОСТЬ\фоты Таси\ТОГУ\фоты с отдела редких книг\Блок Прекрасная дама\IMG_20140707_122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6764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b="0" dirty="0" smtClean="0">
                <a:solidFill>
                  <a:srgbClr val="FFC000"/>
                </a:solidFill>
              </a:rPr>
              <a:t>Сергей Алексеевич Соколов (Сергей Кречетов)</a:t>
            </a:r>
            <a:r>
              <a:rPr lang="ru-RU" sz="2400" dirty="0" smtClean="0"/>
              <a:t> (</a:t>
            </a:r>
            <a:r>
              <a:rPr lang="ru-RU" sz="2400" dirty="0" smtClean="0">
                <a:solidFill>
                  <a:schemeClr val="bg1"/>
                </a:solidFill>
                <a:hlinkClick r:id="rId2" tooltip="1878"/>
              </a:rPr>
              <a:t>1878</a:t>
            </a:r>
            <a:r>
              <a:rPr lang="ru-RU" sz="2400" dirty="0" smtClean="0">
                <a:solidFill>
                  <a:schemeClr val="bg1"/>
                </a:solidFill>
              </a:rPr>
              <a:t>, </a:t>
            </a:r>
            <a:r>
              <a:rPr lang="ru-RU" sz="2400" dirty="0" smtClean="0">
                <a:solidFill>
                  <a:schemeClr val="bg1"/>
                </a:solidFill>
                <a:hlinkClick r:id="rId3" tooltip="Москва"/>
              </a:rPr>
              <a:t>Москва</a:t>
            </a:r>
            <a:r>
              <a:rPr lang="ru-RU" sz="2400" dirty="0" smtClean="0">
                <a:solidFill>
                  <a:schemeClr val="bg1"/>
                </a:solidFill>
              </a:rPr>
              <a:t> — </a:t>
            </a:r>
            <a:r>
              <a:rPr lang="ru-RU" sz="2400" dirty="0" smtClean="0">
                <a:solidFill>
                  <a:schemeClr val="bg1"/>
                </a:solidFill>
                <a:hlinkClick r:id="rId4" tooltip="1936"/>
              </a:rPr>
              <a:t>1936</a:t>
            </a:r>
            <a:r>
              <a:rPr lang="ru-RU" sz="2400" dirty="0" smtClean="0">
                <a:solidFill>
                  <a:schemeClr val="bg1"/>
                </a:solidFill>
              </a:rPr>
              <a:t>, </a:t>
            </a:r>
            <a:r>
              <a:rPr lang="ru-RU" sz="2400" dirty="0" smtClean="0">
                <a:solidFill>
                  <a:schemeClr val="bg1"/>
                </a:solidFill>
                <a:hlinkClick r:id="rId5" tooltip="Париж"/>
              </a:rPr>
              <a:t>Париж</a:t>
            </a:r>
            <a:r>
              <a:rPr lang="ru-RU" sz="2400" dirty="0" smtClean="0"/>
              <a:t>)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   русский поэт-символист, издатель. Основатель и главный редактор издательства символистов «</a:t>
            </a:r>
            <a:r>
              <a:rPr lang="ru-RU" sz="2400" dirty="0" smtClean="0">
                <a:solidFill>
                  <a:schemeClr val="bg1"/>
                </a:solidFill>
                <a:hlinkClick r:id="rId6" tooltip="Гриф (издательство)"/>
              </a:rPr>
              <a:t>Гриф</a:t>
            </a:r>
            <a:r>
              <a:rPr lang="ru-RU" sz="2400" dirty="0" smtClean="0"/>
              <a:t>» (1903—1914), составитель альманахов «Гриф». 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2400" smtClean="0"/>
          </a:p>
        </p:txBody>
      </p:sp>
      <p:pic>
        <p:nvPicPr>
          <p:cNvPr id="22533" name="Picture 5" descr="Sergey_Sokolov_(Krechetov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1600200"/>
            <a:ext cx="358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Из почти 600 стихотворений поэт отобрал для первой книги всего 93.</a:t>
            </a:r>
          </a:p>
          <a:p>
            <a:r>
              <a:rPr lang="ru-RU" dirty="0" smtClean="0"/>
              <a:t>Работая над сборником «Стихи о Прекрасной Даме», Блок тщательно продумывал его конструкцию, </a:t>
            </a:r>
            <a:r>
              <a:rPr lang="ru-RU" dirty="0" smtClean="0">
                <a:solidFill>
                  <a:srgbClr val="FFC000"/>
                </a:solidFill>
              </a:rPr>
              <a:t>неоднократно перестраивал план, менял составы и заглавия разделов, готовил новые редакции стихотворений</a:t>
            </a:r>
            <a:r>
              <a:rPr lang="ru-RU" dirty="0" smtClean="0"/>
              <a:t>. </a:t>
            </a:r>
            <a:endParaRPr lang="ru-RU" dirty="0" smtClean="0"/>
          </a:p>
          <a:p>
            <a:endParaRPr lang="ru-RU" dirty="0" smtClean="0"/>
          </a:p>
          <a:p>
            <a:r>
              <a:rPr lang="ru-RU" sz="2800" dirty="0" smtClean="0"/>
              <a:t>Составление первой книги стало выражением сложившихся к этому времени </a:t>
            </a:r>
            <a:r>
              <a:rPr lang="ru-RU" sz="2800" b="1" dirty="0" smtClean="0">
                <a:solidFill>
                  <a:schemeClr val="bg1"/>
                </a:solidFill>
              </a:rPr>
              <a:t>представлений А.А.Блока о технике создания поэтического сборника.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200" dirty="0" smtClean="0">
                <a:solidFill>
                  <a:schemeClr val="bg1"/>
                </a:solidFill>
              </a:rPr>
              <a:t>Первая книга Блока, датированная 1905 г., вышла в октябре 1904 г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600200"/>
            <a:ext cx="4876800" cy="452628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Даже те из современников Блока, которые хорошо знали его поэзию, испытывали особое воздействие стихов, читая их в составе сборника. </a:t>
            </a:r>
          </a:p>
          <a:p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 smtClean="0">
                <a:solidFill>
                  <a:srgbClr val="FFC000"/>
                </a:solidFill>
              </a:rPr>
              <a:t>Так вот они какое впечатление производят, когда вместе-то соединены — да разгруппированы душою автора! От души поздравляю Вас, Александр Александрович. Дитя хоть куда вышло</a:t>
            </a:r>
            <a:r>
              <a:rPr lang="ru-RU" dirty="0" smtClean="0"/>
              <a:t>» — писал поэту его друг, литератор Евгений Платонович Иванов </a:t>
            </a:r>
          </a:p>
          <a:p>
            <a:pPr>
              <a:buNone/>
            </a:pPr>
            <a:r>
              <a:rPr lang="ru-RU" dirty="0" smtClean="0"/>
              <a:t>    12 ноября 1904 г.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ОТЗЫВЫ СОВРЕМЕННИКОВ</a:t>
            </a:r>
            <a:endParaRPr lang="ru-RU" dirty="0"/>
          </a:p>
        </p:txBody>
      </p:sp>
      <p:pic>
        <p:nvPicPr>
          <p:cNvPr id="4" name="Рисунок 3" descr="07142009.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371600"/>
            <a:ext cx="3349783" cy="304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24400" y="4953000"/>
            <a:ext cx="419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1100" dirty="0" smtClean="0"/>
              <a:t>Евгений Иванов — литератор, служащий железнодорожного ведомства, сотрудник символистских изданий и детский писатель, участника петербургских религиозно-философских собраний 1900–</a:t>
            </a:r>
            <a:r>
              <a:rPr lang="ru-RU" sz="1100" dirty="0" err="1" smtClean="0"/>
              <a:t>х</a:t>
            </a:r>
            <a:r>
              <a:rPr lang="ru-RU" sz="1100" dirty="0" smtClean="0"/>
              <a:t> и 1910–</a:t>
            </a:r>
            <a:r>
              <a:rPr lang="ru-RU" sz="1100" dirty="0" err="1" smtClean="0"/>
              <a:t>х</a:t>
            </a:r>
            <a:r>
              <a:rPr lang="ru-RU" sz="1100" dirty="0" smtClean="0"/>
              <a:t> годов, члена Вольной философской ассоциации в 1920–е годы.</a:t>
            </a:r>
            <a:br>
              <a:rPr lang="ru-RU" sz="1100" dirty="0" smtClean="0"/>
            </a:br>
            <a:r>
              <a:rPr lang="ru-RU" sz="1100" dirty="0" smtClean="0"/>
              <a:t>Автор книг: «Воспоминания об Александре Блоке», «Мать и сын» и «Заключение в памяти».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0" y="1524000"/>
            <a:ext cx="5486400" cy="19050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. Вслед за «Стихами о Прекрасной Даме» вышли «</a:t>
            </a:r>
            <a:r>
              <a:rPr lang="ru-RU" dirty="0" smtClean="0">
                <a:solidFill>
                  <a:srgbClr val="FFC000"/>
                </a:solidFill>
              </a:rPr>
              <a:t>Нечаянная радость: </a:t>
            </a:r>
            <a:r>
              <a:rPr lang="ru-RU" dirty="0" smtClean="0">
                <a:solidFill>
                  <a:schemeClr val="bg1"/>
                </a:solidFill>
              </a:rPr>
              <a:t>Второй </a:t>
            </a:r>
            <a:r>
              <a:rPr lang="ru-RU" dirty="0" smtClean="0">
                <a:solidFill>
                  <a:srgbClr val="FFC000"/>
                </a:solidFill>
              </a:rPr>
              <a:t>сборник стихов</a:t>
            </a:r>
            <a:r>
              <a:rPr lang="ru-RU" dirty="0" smtClean="0"/>
              <a:t>» (М., 1907), «</a:t>
            </a:r>
            <a:r>
              <a:rPr lang="ru-RU" dirty="0" smtClean="0">
                <a:solidFill>
                  <a:srgbClr val="FFC000"/>
                </a:solidFill>
              </a:rPr>
              <a:t>Земля в снегу: </a:t>
            </a:r>
            <a:r>
              <a:rPr lang="ru-RU" dirty="0" smtClean="0">
                <a:solidFill>
                  <a:schemeClr val="bg1"/>
                </a:solidFill>
              </a:rPr>
              <a:t>Третий</a:t>
            </a:r>
            <a:r>
              <a:rPr lang="ru-RU" dirty="0" smtClean="0">
                <a:solidFill>
                  <a:srgbClr val="FFC000"/>
                </a:solidFill>
              </a:rPr>
              <a:t> сборник стихов</a:t>
            </a:r>
            <a:r>
              <a:rPr lang="ru-RU" dirty="0" smtClean="0"/>
              <a:t>» (М., 1908), «</a:t>
            </a:r>
            <a:r>
              <a:rPr lang="ru-RU" dirty="0" smtClean="0">
                <a:solidFill>
                  <a:srgbClr val="FFC000"/>
                </a:solidFill>
              </a:rPr>
              <a:t>Ночные часы: </a:t>
            </a:r>
            <a:r>
              <a:rPr lang="ru-RU" dirty="0" smtClean="0">
                <a:solidFill>
                  <a:schemeClr val="bg1"/>
                </a:solidFill>
              </a:rPr>
              <a:t>Четвертый</a:t>
            </a:r>
            <a:r>
              <a:rPr lang="ru-RU" dirty="0" smtClean="0">
                <a:solidFill>
                  <a:srgbClr val="FFC000"/>
                </a:solidFill>
              </a:rPr>
              <a:t> сборник стихов</a:t>
            </a:r>
            <a:r>
              <a:rPr lang="ru-RU" dirty="0" smtClean="0"/>
              <a:t>» (М., 1911). 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spc="0" dirty="0" smtClean="0">
                <a:solidFill>
                  <a:schemeClr val="bg1"/>
                </a:solidFill>
              </a:rPr>
              <a:t>Единство своих ранних сборников Блок подчеркнул, последовательно пронумеровав их в подзаголовках</a:t>
            </a:r>
            <a:endParaRPr lang="ru-RU" sz="2800" spc="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a_ignore_q_80_w_1000_c_limit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1697961" cy="2590800"/>
          </a:xfrm>
          <a:prstGeom prst="rect">
            <a:avLst/>
          </a:prstGeom>
        </p:spPr>
      </p:pic>
      <p:pic>
        <p:nvPicPr>
          <p:cNvPr id="5" name="Рисунок 4" descr="61373-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505200"/>
            <a:ext cx="1997050" cy="2971800"/>
          </a:xfrm>
          <a:prstGeom prst="rect">
            <a:avLst/>
          </a:prstGeom>
        </p:spPr>
      </p:pic>
      <p:pic>
        <p:nvPicPr>
          <p:cNvPr id="6" name="Рисунок 5" descr="a_ignore_q_80_w_1000_c_limit_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581400"/>
            <a:ext cx="2258377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05000"/>
            <a:ext cx="5791200" cy="4648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В переписке поэта, его дневниках, записных книжках, воспоминаниях современников содержится множество свидетельств о </a:t>
            </a:r>
            <a:r>
              <a:rPr lang="ru-RU" dirty="0" smtClean="0">
                <a:solidFill>
                  <a:srgbClr val="FFC000"/>
                </a:solidFill>
              </a:rPr>
              <a:t>самом деятельном участии А.А.Блока в определении внешнего облика своих книг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r>
              <a:rPr lang="ru-RU" dirty="0" smtClean="0"/>
              <a:t>Друг и издатель А.А.Блока </a:t>
            </a:r>
            <a:r>
              <a:rPr lang="ru-RU" dirty="0" err="1" smtClean="0"/>
              <a:t>С.М.Алянский</a:t>
            </a:r>
            <a:r>
              <a:rPr lang="ru-RU" dirty="0" smtClean="0"/>
              <a:t>, рассказывая </a:t>
            </a:r>
            <a:r>
              <a:rPr lang="ru-RU" dirty="0" smtClean="0">
                <a:solidFill>
                  <a:schemeClr val="bg1"/>
                </a:solidFill>
              </a:rPr>
              <a:t>о первом издании «Соловьиного сада», вспоминал</a:t>
            </a:r>
            <a:r>
              <a:rPr lang="ru-RU" dirty="0" smtClean="0"/>
              <a:t>: </a:t>
            </a:r>
          </a:p>
          <a:p>
            <a:pPr>
              <a:buNone/>
            </a:pPr>
            <a:r>
              <a:rPr lang="ru-RU" dirty="0" smtClean="0"/>
              <a:t>«</a:t>
            </a:r>
            <a:r>
              <a:rPr lang="ru-RU" b="1" i="1" dirty="0" smtClean="0">
                <a:solidFill>
                  <a:schemeClr val="bg1"/>
                </a:solidFill>
              </a:rPr>
              <a:t>Выбранные типографские украшения, шрифт для набора поэмы, марка издательства </a:t>
            </a:r>
            <a:r>
              <a:rPr lang="ru-RU" dirty="0" smtClean="0"/>
              <a:t>— всё это получило одобрение Александра Александровича. Теперь со всеми даже мелкими вопросами такими, как выбор шрифтов для титула, выбор формата книги, я обращался к Блоку, охотно и внимательно вникавшему в них».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53536"/>
            <a:ext cx="8534400" cy="1499064"/>
          </a:xfrm>
        </p:spPr>
        <p:txBody>
          <a:bodyPr>
            <a:noAutofit/>
          </a:bodyPr>
          <a:lstStyle/>
          <a:p>
            <a:pPr algn="just"/>
            <a:r>
              <a:rPr lang="ru-RU" sz="2800" spc="0" dirty="0" smtClean="0">
                <a:solidFill>
                  <a:schemeClr val="bg1"/>
                </a:solidFill>
              </a:rPr>
              <a:t>С </a:t>
            </a:r>
            <a:r>
              <a:rPr lang="ru-RU" sz="2800" spc="0" dirty="0" err="1" smtClean="0">
                <a:solidFill>
                  <a:schemeClr val="bg1"/>
                </a:solidFill>
              </a:rPr>
              <a:t>неменьшим</a:t>
            </a:r>
            <a:r>
              <a:rPr lang="ru-RU" sz="2800" spc="0" dirty="0" smtClean="0">
                <a:solidFill>
                  <a:schemeClr val="bg1"/>
                </a:solidFill>
              </a:rPr>
              <a:t> вниманием, чем к содержанию, А.А.Блок относился к внешнему оформлению изданий</a:t>
            </a:r>
            <a:endParaRPr lang="ru-RU" sz="2800" spc="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24746_html_30302b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2133600"/>
            <a:ext cx="2412402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447800"/>
            <a:ext cx="4343400" cy="2667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Гордостью библиотеки является </a:t>
            </a:r>
            <a:r>
              <a:rPr lang="ru-RU" sz="2800" b="1" dirty="0" smtClean="0"/>
              <a:t>фонд редких и ценных изданий</a:t>
            </a:r>
            <a:r>
              <a:rPr lang="ru-RU" sz="2800" dirty="0" smtClean="0"/>
              <a:t>, насчитывающий около 6000 экземпляров.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3340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Педагогический институт ТОГУ</a:t>
            </a:r>
            <a:endParaRPr lang="ru-RU" dirty="0"/>
          </a:p>
        </p:txBody>
      </p:sp>
      <p:pic>
        <p:nvPicPr>
          <p:cNvPr id="7" name="Рисунок 6" descr="Изображение 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733800"/>
            <a:ext cx="3251200" cy="2438400"/>
          </a:xfrm>
          <a:prstGeom prst="rect">
            <a:avLst/>
          </a:prstGeom>
        </p:spPr>
      </p:pic>
      <p:pic>
        <p:nvPicPr>
          <p:cNvPr id="8" name="Рисунок 7" descr="Изображение 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962400"/>
            <a:ext cx="3454400" cy="2590800"/>
          </a:xfrm>
          <a:prstGeom prst="rect">
            <a:avLst/>
          </a:prstGeom>
        </p:spPr>
      </p:pic>
      <p:pic>
        <p:nvPicPr>
          <p:cNvPr id="6" name="Рисунок 5" descr="ХГПИ_ф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810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многих из них название выделено другой краской. </a:t>
            </a:r>
          </a:p>
          <a:p>
            <a:r>
              <a:rPr lang="ru-RU" dirty="0" smtClean="0"/>
              <a:t>Сам выбор цвета не был случайным, поэт связывал его с содержанием книги. Цветовая символика сохранялась при переиздании книг. </a:t>
            </a:r>
          </a:p>
          <a:p>
            <a:pPr>
              <a:buNone/>
            </a:pPr>
            <a:r>
              <a:rPr lang="ru-RU" dirty="0" smtClean="0"/>
              <a:t>Так, во всех трёхтомных изданиях стихотворений А.А.Блок выделил название первой книги </a:t>
            </a:r>
            <a:r>
              <a:rPr lang="ru-RU" dirty="0" smtClean="0">
                <a:solidFill>
                  <a:srgbClr val="FF0000"/>
                </a:solidFill>
              </a:rPr>
              <a:t>красным</a:t>
            </a:r>
            <a:r>
              <a:rPr lang="ru-RU" dirty="0" smtClean="0"/>
              <a:t>, второй — </a:t>
            </a:r>
            <a:r>
              <a:rPr lang="ru-RU" dirty="0" smtClean="0">
                <a:solidFill>
                  <a:srgbClr val="92D050"/>
                </a:solidFill>
              </a:rPr>
              <a:t>зелёным</a:t>
            </a:r>
            <a:r>
              <a:rPr lang="ru-RU" dirty="0" smtClean="0"/>
              <a:t>, третьей — </a:t>
            </a:r>
            <a:r>
              <a:rPr lang="ru-RU" dirty="0" smtClean="0">
                <a:solidFill>
                  <a:srgbClr val="0070C0"/>
                </a:solidFill>
              </a:rPr>
              <a:t>синим</a:t>
            </a:r>
            <a:r>
              <a:rPr lang="ru-RU" dirty="0" smtClean="0"/>
              <a:t>, «цветом мрачных осенних облаков или свинцовых волн».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 Большинство </a:t>
            </a:r>
            <a:r>
              <a:rPr lang="ru-RU" dirty="0" err="1" smtClean="0">
                <a:solidFill>
                  <a:schemeClr val="bg1"/>
                </a:solidFill>
              </a:rPr>
              <a:t>блоковских</a:t>
            </a:r>
            <a:r>
              <a:rPr lang="ru-RU" dirty="0" smtClean="0">
                <a:solidFill>
                  <a:schemeClr val="bg1"/>
                </a:solidFill>
              </a:rPr>
              <a:t> книг имеет строгие шрифтовые обложки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5105400" cy="45720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Поэт </a:t>
            </a:r>
            <a:r>
              <a:rPr lang="ru-RU" dirty="0" smtClean="0"/>
              <a:t>сам правил корректуры почти всех своих изданий.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 smtClean="0"/>
              <a:t>этом он не ограничивался только исправлением опечаток, но нередко вносил существенные дополнения и изменения в тексты, что определило </a:t>
            </a:r>
            <a:r>
              <a:rPr lang="ru-RU" dirty="0" smtClean="0">
                <a:solidFill>
                  <a:schemeClr val="bg1"/>
                </a:solidFill>
              </a:rPr>
              <a:t>значимость прижизненных изданий как важнейшего источника при определении окончательной редакции многих произведений поэта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Блок заботился и об орфографической стороне вопроса.</a:t>
            </a:r>
            <a:endParaRPr lang="ru-RU" dirty="0"/>
          </a:p>
        </p:txBody>
      </p:sp>
      <p:pic>
        <p:nvPicPr>
          <p:cNvPr id="4" name="Рисунок 3" descr="14_4_Neznakom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4161" y="1828800"/>
            <a:ext cx="2645855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Так, он писал: «</a:t>
            </a:r>
            <a:r>
              <a:rPr lang="ru-RU" dirty="0" smtClean="0">
                <a:solidFill>
                  <a:srgbClr val="FFC000"/>
                </a:solidFill>
              </a:rPr>
              <a:t>метели» и «</a:t>
            </a:r>
            <a:r>
              <a:rPr lang="ru-RU" dirty="0" err="1" smtClean="0">
                <a:solidFill>
                  <a:srgbClr val="FFC000"/>
                </a:solidFill>
              </a:rPr>
              <a:t>мятели</a:t>
            </a:r>
            <a:r>
              <a:rPr lang="ru-RU" dirty="0" smtClean="0"/>
              <a:t>», «</a:t>
            </a:r>
            <a:r>
              <a:rPr lang="ru-RU" dirty="0" smtClean="0">
                <a:solidFill>
                  <a:srgbClr val="FFC000"/>
                </a:solidFill>
              </a:rPr>
              <a:t>решетка» и «</a:t>
            </a:r>
            <a:r>
              <a:rPr lang="ru-RU" dirty="0" err="1" smtClean="0">
                <a:solidFill>
                  <a:srgbClr val="FFC000"/>
                </a:solidFill>
              </a:rPr>
              <a:t>решотка</a:t>
            </a:r>
            <a:r>
              <a:rPr lang="ru-RU" dirty="0" smtClean="0"/>
              <a:t>», «</a:t>
            </a:r>
            <a:r>
              <a:rPr lang="ru-RU" dirty="0" smtClean="0">
                <a:solidFill>
                  <a:srgbClr val="FFC000"/>
                </a:solidFill>
              </a:rPr>
              <a:t>желтый» и «</a:t>
            </a:r>
            <a:r>
              <a:rPr lang="ru-RU" dirty="0" err="1" smtClean="0">
                <a:solidFill>
                  <a:srgbClr val="FFC000"/>
                </a:solidFill>
              </a:rPr>
              <a:t>жолтый</a:t>
            </a:r>
            <a:r>
              <a:rPr lang="ru-RU" dirty="0" smtClean="0"/>
              <a:t>», при этом </a:t>
            </a:r>
            <a:r>
              <a:rPr lang="ru-RU" dirty="0" smtClean="0">
                <a:solidFill>
                  <a:schemeClr val="bg1"/>
                </a:solidFill>
              </a:rPr>
              <a:t>графический облик слова поэт наполнял особым семантическим содержанием </a:t>
            </a:r>
            <a:r>
              <a:rPr lang="ru-RU" dirty="0" smtClean="0"/>
              <a:t>(например, «</a:t>
            </a:r>
            <a:r>
              <a:rPr lang="ru-RU" dirty="0" err="1" smtClean="0"/>
              <a:t>жолтый</a:t>
            </a:r>
            <a:r>
              <a:rPr lang="ru-RU" dirty="0" smtClean="0"/>
              <a:t>» — синоним душевной сытости, мещанского самодовольства, всяческого хамства и «желтый» — обычное обозначение цвета).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Поэт писал, что </a:t>
            </a:r>
            <a:r>
              <a:rPr lang="ru-RU" dirty="0" smtClean="0">
                <a:solidFill>
                  <a:schemeClr val="bg1"/>
                </a:solidFill>
              </a:rPr>
              <a:t>всякая его грамматическая «оплошность» не случайна</a:t>
            </a:r>
            <a:r>
              <a:rPr lang="ru-RU" dirty="0" smtClean="0"/>
              <a:t>, «</a:t>
            </a:r>
            <a:r>
              <a:rPr lang="ru-RU" dirty="0" smtClean="0">
                <a:solidFill>
                  <a:srgbClr val="FFC000"/>
                </a:solidFill>
              </a:rPr>
              <a:t>за ней скрывается то, чем внутренне нельзя пожертвовать</a:t>
            </a:r>
            <a:r>
              <a:rPr lang="ru-RU" dirty="0" smtClean="0"/>
              <a:t>». </a:t>
            </a:r>
            <a:endParaRPr lang="ru-RU" dirty="0" smtClean="0"/>
          </a:p>
          <a:p>
            <a:r>
              <a:rPr lang="ru-RU" sz="2800" dirty="0" smtClean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Известно, что А.А.Блок применял </a:t>
            </a:r>
            <a:r>
              <a:rPr lang="ru-RU" sz="2800" b="1" dirty="0" smtClean="0"/>
              <a:t>различные начертания одного слова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524000"/>
            <a:ext cx="5029200" cy="45720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Поэт избегал иллюстраций в изданиях своих произведений. </a:t>
            </a:r>
          </a:p>
          <a:p>
            <a:r>
              <a:rPr lang="ru-RU" dirty="0" smtClean="0"/>
              <a:t>Можно назвать только один иллюстрированный сборник — «</a:t>
            </a:r>
            <a:r>
              <a:rPr lang="ru-RU" dirty="0" smtClean="0">
                <a:solidFill>
                  <a:srgbClr val="FFC000"/>
                </a:solidFill>
              </a:rPr>
              <a:t>Снежная маска</a:t>
            </a:r>
            <a:r>
              <a:rPr lang="ru-RU" dirty="0" smtClean="0"/>
              <a:t>» (</a:t>
            </a:r>
            <a:r>
              <a:rPr lang="ru-RU" dirty="0" err="1" smtClean="0"/>
              <a:t>Спб</a:t>
            </a:r>
            <a:r>
              <a:rPr lang="ru-RU" dirty="0" smtClean="0"/>
              <a:t>., 1907), на фронтисписе которого помещен рисунок </a:t>
            </a:r>
            <a:r>
              <a:rPr lang="ru-RU" dirty="0" err="1" smtClean="0">
                <a:solidFill>
                  <a:srgbClr val="FFC000"/>
                </a:solidFill>
              </a:rPr>
              <a:t>Л.С.Бакста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  <a:r>
              <a:rPr lang="ru-RU" dirty="0" smtClean="0"/>
              <a:t> </a:t>
            </a:r>
          </a:p>
          <a:p>
            <a:r>
              <a:rPr lang="ru-RU" dirty="0" smtClean="0"/>
              <a:t>Вместе с тем, при жизни поэта выполнен ряд иллюстраций к его лирическим стихам (художниками Н.Н.Купреяновым, Н.К.Рерихом, К.А.Сомовым).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Следует отметить общее неодобрительное отношение А.А.Блока к книжной иллюстрации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a_ignore_q_80_w_1000_c_limit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04994"/>
            <a:ext cx="3632446" cy="522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ортрет А.А.Блока. 19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600200"/>
            <a:ext cx="3374136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Константин Сомов</a:t>
            </a:r>
            <a:endParaRPr lang="ru-RU" dirty="0"/>
          </a:p>
        </p:txBody>
      </p:sp>
      <p:pic>
        <p:nvPicPr>
          <p:cNvPr id="5" name="Рисунок 4" descr="Harlequin-and-Death-Konstantin-Somov-oil-paintin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371600"/>
            <a:ext cx="398776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010-010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828800"/>
            <a:ext cx="4303776" cy="448665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67818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Исключение – </a:t>
            </a:r>
            <a:r>
              <a:rPr lang="ru-RU" sz="3600" dirty="0" smtClean="0">
                <a:solidFill>
                  <a:schemeClr val="bg1"/>
                </a:solidFill>
              </a:rPr>
              <a:t>иллюстрации Ю. </a:t>
            </a:r>
            <a:r>
              <a:rPr lang="ru-RU" sz="3600" dirty="0" smtClean="0">
                <a:solidFill>
                  <a:schemeClr val="bg1"/>
                </a:solidFill>
              </a:rPr>
              <a:t>Анненкова к поэме «Двенадцать»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Illyustraciya-YU.Annenkova-k-poyeme-A.-Bloka-12-v-izdanii-1918-g-3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24000"/>
            <a:ext cx="3959872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4648200" cy="4495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Живописи Владимиров обучался в частной студии </a:t>
            </a:r>
            <a:r>
              <a:rPr lang="ru-RU" sz="2400" dirty="0" err="1" smtClean="0"/>
              <a:t>В.Н.Мешкова</a:t>
            </a:r>
            <a:r>
              <a:rPr lang="ru-RU" sz="2400" dirty="0" smtClean="0"/>
              <a:t>, а в Московском университете он учился на этнографа, и в 1899-1901 гг. совершил несколько путешествий по русскому Северу, делая зарисовки пейзажей и национальных костюмов.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Эти работы пригодились ему в дальнейшем  -  в 1900-е гг.  мимо художника не прошло всеобщее увлечение так называемым «русским стилем»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В творчестве этого периода отчетливо заметно влияние Васнецова, Коровина и Врубеля</a:t>
            </a:r>
            <a:r>
              <a:rPr lang="ru-RU" sz="2400" dirty="0" smtClean="0"/>
              <a:t>.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52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700" dirty="0" smtClean="0">
                <a:solidFill>
                  <a:schemeClr val="bg1"/>
                </a:solidFill>
              </a:rPr>
              <a:t>Автор обложки к  «Стихам о Прекрасной Даме» - художник Василий </a:t>
            </a:r>
            <a:r>
              <a:rPr lang="ru-RU" sz="2700" dirty="0" smtClean="0">
                <a:solidFill>
                  <a:schemeClr val="bg1"/>
                </a:solidFill>
              </a:rPr>
              <a:t>Васильевич Владимиров </a:t>
            </a:r>
            <a:r>
              <a:rPr lang="ru-RU" sz="2700" b="0" dirty="0" smtClean="0">
                <a:solidFill>
                  <a:schemeClr val="tx1">
                    <a:lumMod val="95000"/>
                  </a:schemeClr>
                </a:solidFill>
              </a:rPr>
              <a:t>(1880-1931)</a:t>
            </a:r>
            <a:r>
              <a:rPr lang="ru-RU" sz="27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4" name="Рисунок 3" descr="IMG_20140707_1218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1752600"/>
            <a:ext cx="337185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140707_1217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362200"/>
            <a:ext cx="3556000" cy="2667000"/>
          </a:xfrm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6400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Обложка сборника А. Белого «Возврат»</a:t>
            </a:r>
          </a:p>
        </p:txBody>
      </p:sp>
      <p:pic>
        <p:nvPicPr>
          <p:cNvPr id="13316" name="Picture 4" descr="27621_oblozhka5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066800"/>
            <a:ext cx="4219575" cy="531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47800"/>
            <a:ext cx="7543800" cy="46482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0" dirty="0" smtClean="0"/>
              <a:t>В. В. Владимиров </a:t>
            </a:r>
            <a:r>
              <a:rPr lang="ru-RU" sz="2800" b="0" dirty="0" smtClean="0">
                <a:solidFill>
                  <a:schemeClr val="bg1"/>
                </a:solidFill>
              </a:rPr>
              <a:t>Одна дама</a:t>
            </a:r>
            <a:r>
              <a:rPr lang="ru-RU" sz="2800" b="0" dirty="0" smtClean="0"/>
              <a:t>. 1906-1907</a:t>
            </a:r>
            <a:r>
              <a:rPr lang="ru-RU" sz="4000" b="0" dirty="0" smtClean="0">
                <a:hlinkClick r:id="rId2" tooltip="Фотосайт со вспышкой!"/>
              </a:rPr>
              <a:t/>
            </a:r>
            <a:br>
              <a:rPr lang="ru-RU" sz="4000" b="0" dirty="0" smtClean="0">
                <a:hlinkClick r:id="rId2" tooltip="Фотосайт со вспышкой!"/>
              </a:rPr>
            </a:br>
            <a:endParaRPr lang="ru-RU" sz="4000" b="0" dirty="0" smtClean="0"/>
          </a:p>
        </p:txBody>
      </p:sp>
      <p:pic>
        <p:nvPicPr>
          <p:cNvPr id="14340" name="Picture 4" descr="1258196621_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066800"/>
            <a:ext cx="571976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40707_1219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676400"/>
            <a:ext cx="60960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АВТОГРАФ «</a:t>
            </a:r>
            <a:r>
              <a:rPr lang="ru-RU" dirty="0" smtClean="0">
                <a:solidFill>
                  <a:schemeClr val="bg1"/>
                </a:solidFill>
              </a:rPr>
              <a:t>ИЗ КНИГ В. ЛЬВОВА-РОГАЧЕВСКОГО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43400"/>
          </a:xfrm>
        </p:spPr>
        <p:txBody>
          <a:bodyPr/>
          <a:lstStyle/>
          <a:p>
            <a:r>
              <a:rPr lang="ru-RU" dirty="0" smtClean="0"/>
              <a:t>является работа с материалами фонда редких и ценных изданий.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Одним из основных направлений учебно-исследовательской </a:t>
            </a:r>
            <a:r>
              <a:rPr lang="ru-RU" sz="3200" dirty="0" smtClean="0">
                <a:solidFill>
                  <a:schemeClr val="bg1"/>
                </a:solidFill>
              </a:rPr>
              <a:t>деятельности кафедры литературы и журналистики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IMG_20191101_153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2895600"/>
            <a:ext cx="3708400" cy="2085975"/>
          </a:xfrm>
          <a:prstGeom prst="rect">
            <a:avLst/>
          </a:prstGeom>
        </p:spPr>
      </p:pic>
      <p:pic>
        <p:nvPicPr>
          <p:cNvPr id="5" name="Рисунок 4" descr="IMG_20190304_1408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743200"/>
            <a:ext cx="4652211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to_plus_801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534456"/>
            <a:ext cx="3209554" cy="401874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Василий Львович Львов-Рогачевский</a:t>
            </a:r>
            <a:endParaRPr lang="ru-RU" dirty="0"/>
          </a:p>
        </p:txBody>
      </p:sp>
      <p:pic>
        <p:nvPicPr>
          <p:cNvPr id="5" name="Рисунок 4" descr="506987187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828800"/>
            <a:ext cx="2565806" cy="3505200"/>
          </a:xfrm>
          <a:prstGeom prst="rect">
            <a:avLst/>
          </a:prstGeom>
        </p:spPr>
      </p:pic>
      <p:pic>
        <p:nvPicPr>
          <p:cNvPr id="6" name="Рисунок 5" descr="0e9d3ef3d5056f9dfbee1d237007492beric8z11e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142" y="3733800"/>
            <a:ext cx="1622633" cy="2362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" y="121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Литературовед, критик, публицист, один из наиболее ярких литературоведов-марксистов.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4724400" cy="51816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Участник </a:t>
            </a:r>
            <a:r>
              <a:rPr lang="ru-RU" dirty="0" smtClean="0"/>
              <a:t>революционного движения. Печатался в газетах "Одесские новости", "Нижегородский вестник", "Северный голос" и др., в журналах "Современный мир", "Образование". </a:t>
            </a:r>
            <a:endParaRPr lang="ru-RU" dirty="0" smtClean="0"/>
          </a:p>
          <a:p>
            <a:r>
              <a:rPr lang="ru-RU" dirty="0" err="1" smtClean="0"/>
              <a:t>Cтатьи</a:t>
            </a:r>
            <a:r>
              <a:rPr lang="ru-RU" dirty="0" smtClean="0"/>
              <a:t> </a:t>
            </a:r>
            <a:r>
              <a:rPr lang="ru-RU" dirty="0" smtClean="0"/>
              <a:t>подписывал псевдонимом </a:t>
            </a:r>
            <a:r>
              <a:rPr lang="ru-RU" dirty="0" err="1" smtClean="0"/>
              <a:t>Homo</a:t>
            </a:r>
            <a:r>
              <a:rPr lang="ru-RU" dirty="0" smtClean="0"/>
              <a:t>. С 1917 года от политики отошёл, преподавал в вузах. 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bg1"/>
                </a:solidFill>
              </a:rPr>
              <a:t>Автор книг: "Борьба за жизнь" (1907), "Две правды. Книга о Л. Андрееве" (1914), "Поэт-пророк. Памяти Александра Блока" (1921), "Новейшая русская литература" (1922), "Очерки пролетарской литературы" (1927), "Лев Толстой. От усадьбы к избе" (1928) и др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  </a:t>
            </a:r>
            <a:r>
              <a:rPr lang="ru-RU" b="1" dirty="0" smtClean="0"/>
              <a:t>  Скончался В.Л. Львов-Рогачевский 30 сентября 1930 года, похоронен в Москве на Новодевичьем кладбище (2 </a:t>
            </a:r>
            <a:r>
              <a:rPr lang="ru-RU" b="1" dirty="0" err="1" smtClean="0"/>
              <a:t>уч</a:t>
            </a:r>
            <a:r>
              <a:rPr lang="ru-RU" b="1" dirty="0" smtClean="0"/>
              <a:t>. 8 ряд). С ним </a:t>
            </a:r>
            <a:r>
              <a:rPr lang="ru-RU" b="1" dirty="0" smtClean="0"/>
              <a:t>похоронена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      Рогачевская Лидия Петровна (1889-1965) - его жена;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    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Василий Львович Львов-Рогачевский</a:t>
            </a:r>
            <a:endParaRPr lang="ru-RU" dirty="0"/>
          </a:p>
        </p:txBody>
      </p:sp>
      <p:pic>
        <p:nvPicPr>
          <p:cNvPr id="4" name="Рисунок 3" descr="фото Д., вариант 2011 г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524000"/>
            <a:ext cx="340995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УЧЕБНАЯ ДЕЯТЕЛЬНОСТЬ\фоты Таси\ТОГУ\фоты с отдела редких книг\Блок Прекрасная дама\IMG_20140707_122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620000" cy="5715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УЧЕБНАЯ ДЕЯТЕЛЬНОСТЬ\фоты Таси\ТОГУ\фоты с отдела редких книг\Блок Прекрасная дама\IMG_20140707_122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4000501" cy="533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D:\УЧЕБНАЯ ДЕЯТЕЛЬНОСТЬ\фоты Таси\ТОГУ\фоты с отдела редких книг\Блок Прекрасная дама\IMG_20140707_122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19200"/>
            <a:ext cx="405765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40707_122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4286250" cy="5715000"/>
          </a:xfrm>
        </p:spPr>
      </p:pic>
      <p:pic>
        <p:nvPicPr>
          <p:cNvPr id="5" name="Рисунок 4" descr="IMG_20140707_122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0"/>
            <a:ext cx="417195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40707_1225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4267200" cy="5689600"/>
          </a:xfrm>
        </p:spPr>
      </p:pic>
      <p:pic>
        <p:nvPicPr>
          <p:cNvPr id="5" name="Рисунок 4" descr="IMG_20140707_1225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533400"/>
            <a:ext cx="3867150" cy="515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40707_1224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685800"/>
            <a:ext cx="3733800" cy="4978400"/>
          </a:xfrm>
        </p:spPr>
      </p:pic>
      <p:pic>
        <p:nvPicPr>
          <p:cNvPr id="6" name="Рисунок 5" descr="IMG_20140707_122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990600"/>
            <a:ext cx="3867150" cy="515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3600" dirty="0" smtClean="0"/>
              <a:t>«краеведение учит людей не только любить свои родные места, но и знать о них, приучает их интересоваться историей, искусством, литературой, повышать свой культурный уровень. </a:t>
            </a:r>
            <a:r>
              <a:rPr lang="ru-RU" sz="3600" b="1" dirty="0" smtClean="0"/>
              <a:t>Это – самый массовый вид науки» </a:t>
            </a:r>
            <a:endParaRPr lang="ru-RU" sz="36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Д.С. Лихачев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7231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Это книги и журналы по всем отраслям знаний, вышедшие в России и за рубежом в </a:t>
            </a:r>
            <a:r>
              <a:rPr lang="en-US" dirty="0" smtClean="0">
                <a:solidFill>
                  <a:schemeClr val="bg1"/>
                </a:solidFill>
              </a:rPr>
              <a:t>XIX</a:t>
            </a:r>
            <a:r>
              <a:rPr lang="ru-RU" dirty="0" smtClean="0">
                <a:solidFill>
                  <a:schemeClr val="bg1"/>
                </a:solidFill>
              </a:rPr>
              <a:t> и начале ХХ вв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Фонд также формирует </a:t>
            </a:r>
            <a:r>
              <a:rPr lang="ru-RU" dirty="0" smtClean="0">
                <a:solidFill>
                  <a:srgbClr val="FFC000"/>
                </a:solidFill>
              </a:rPr>
              <a:t>книжные коллекции по отдельным направлениям</a:t>
            </a:r>
            <a:r>
              <a:rPr lang="ru-RU" dirty="0" smtClean="0"/>
              <a:t>: </a:t>
            </a:r>
          </a:p>
          <a:p>
            <a:r>
              <a:rPr lang="ru-RU" dirty="0" smtClean="0"/>
              <a:t>собрания печатной продукции </a:t>
            </a:r>
            <a:r>
              <a:rPr lang="ru-RU" b="1" dirty="0" smtClean="0">
                <a:solidFill>
                  <a:srgbClr val="FFC000"/>
                </a:solidFill>
              </a:rPr>
              <a:t>переломных этапов развития общества</a:t>
            </a:r>
            <a:r>
              <a:rPr lang="ru-RU" dirty="0" smtClean="0"/>
              <a:t> (революции 1905–1907 гг., первых лет Советской власти 1917–1925 гг., издания Великой Отечественной войны 1941–1945 гг. и т. п.),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личные собрания</a:t>
            </a:r>
            <a:r>
              <a:rPr lang="ru-RU" dirty="0" smtClean="0"/>
              <a:t>, представляющие собой книжные коллекции выдающихся государственных, общественных деятелей, деятелей науки и культуры.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Фонд редких книг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Памятники федерального значения в фонде редких книг ТОГУ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Они представляют ценность для всего населения Российской Федерации и являющиеся культурным достоянием народов РФ. 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bg1"/>
                </a:solidFill>
              </a:rPr>
              <a:t>По хронологическому критерию (отечественные издания, вышедшие до 1830 г. включительно) к ним относятся следующие издания: 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>
                <a:solidFill>
                  <a:srgbClr val="FFC000"/>
                </a:solidFill>
              </a:rPr>
              <a:t>Гене А. Иудейские письма к г. Вольтеру</a:t>
            </a:r>
            <a:r>
              <a:rPr lang="ru-RU" dirty="0" smtClean="0"/>
              <a:t>, с прибавлением сокращенного комментария. Ч. 1. М.: В Университетской тип., 1808 (инв. 83932).</a:t>
            </a:r>
          </a:p>
          <a:p>
            <a:pPr lvl="0"/>
            <a:r>
              <a:rPr lang="ru-RU" dirty="0" smtClean="0">
                <a:solidFill>
                  <a:srgbClr val="FFC000"/>
                </a:solidFill>
              </a:rPr>
              <a:t>Собрание образцовых русских сочинений и переводов в стихах. 2-е изд</a:t>
            </a:r>
            <a:r>
              <a:rPr lang="ru-RU" dirty="0" smtClean="0"/>
              <a:t>. СПб.: Печатано в тип. Ивана Глазунова, 1822. Ч. 1–2 в одном корешке – два книжных памятника, одна единица хранения (инв. 65492).</a:t>
            </a:r>
          </a:p>
          <a:p>
            <a:pPr lvl="0"/>
            <a:r>
              <a:rPr lang="ru-RU" dirty="0" smtClean="0">
                <a:solidFill>
                  <a:srgbClr val="FFC000"/>
                </a:solidFill>
              </a:rPr>
              <a:t>Полевой Н. А. История русского народа</a:t>
            </a:r>
            <a:r>
              <a:rPr lang="ru-RU" dirty="0" smtClean="0"/>
              <a:t>. Т. 1-3. М.: в тип. Августа Семена, при </a:t>
            </a:r>
            <a:r>
              <a:rPr lang="ru-RU" dirty="0" err="1" smtClean="0"/>
              <a:t>Имп</a:t>
            </a:r>
            <a:r>
              <a:rPr lang="ru-RU" dirty="0" smtClean="0"/>
              <a:t>. </a:t>
            </a:r>
            <a:r>
              <a:rPr lang="ru-RU" dirty="0" err="1" smtClean="0"/>
              <a:t>мед.-хирург</a:t>
            </a:r>
            <a:r>
              <a:rPr lang="ru-RU" dirty="0" smtClean="0"/>
              <a:t>. акад., 1829 (инв. 74562).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Памятники федерального значения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 </a:t>
            </a:r>
            <a:r>
              <a:rPr lang="ru-RU" b="1" i="1" dirty="0" smtClean="0">
                <a:solidFill>
                  <a:schemeClr val="bg1"/>
                </a:solidFill>
              </a:rPr>
              <a:t>социально-ценностному критерию </a:t>
            </a:r>
            <a:r>
              <a:rPr lang="ru-RU" dirty="0" smtClean="0"/>
              <a:t>(принадлежность известному лицу, иллюстрации знаменитого художника, первые издания произведений классиков мировой литературы и т.д.)</a:t>
            </a:r>
            <a:r>
              <a:rPr lang="ru-RU" i="1" dirty="0" smtClean="0"/>
              <a:t> </a:t>
            </a:r>
            <a:r>
              <a:rPr lang="ru-RU" dirty="0" smtClean="0"/>
              <a:t> имеют следующие экземпляры книг: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dirty="0" smtClean="0">
                <a:solidFill>
                  <a:srgbClr val="FFC000"/>
                </a:solidFill>
              </a:rPr>
              <a:t>Блок А. А. Стихи о Прекрасной Даме</a:t>
            </a:r>
            <a:r>
              <a:rPr lang="ru-RU" dirty="0" smtClean="0"/>
              <a:t>. М.: Гриф, 1905 (первая книга поэта).</a:t>
            </a:r>
          </a:p>
          <a:p>
            <a:pPr lvl="0"/>
            <a:r>
              <a:rPr lang="en-US" dirty="0" err="1" smtClean="0">
                <a:solidFill>
                  <a:srgbClr val="FFC000"/>
                </a:solidFill>
              </a:rPr>
              <a:t>Ransome</a:t>
            </a:r>
            <a:r>
              <a:rPr lang="en-US" dirty="0" smtClean="0">
                <a:solidFill>
                  <a:srgbClr val="FFC000"/>
                </a:solidFill>
              </a:rPr>
              <a:t> A. M. Old Peter's Russian Tales</a:t>
            </a:r>
            <a:r>
              <a:rPr lang="en-US" dirty="0" smtClean="0"/>
              <a:t>. London</a:t>
            </a:r>
            <a:r>
              <a:rPr lang="ru-RU" dirty="0" smtClean="0"/>
              <a:t> ; </a:t>
            </a:r>
            <a:r>
              <a:rPr lang="en-US" dirty="0" smtClean="0"/>
              <a:t>Edinburgh</a:t>
            </a:r>
            <a:r>
              <a:rPr lang="ru-RU" dirty="0" smtClean="0"/>
              <a:t> : </a:t>
            </a:r>
            <a:r>
              <a:rPr lang="en-US" dirty="0" smtClean="0"/>
              <a:t>T</a:t>
            </a:r>
            <a:r>
              <a:rPr lang="ru-RU" dirty="0" smtClean="0"/>
              <a:t>.</a:t>
            </a:r>
            <a:r>
              <a:rPr lang="en-US" dirty="0" smtClean="0"/>
              <a:t>C</a:t>
            </a:r>
            <a:r>
              <a:rPr lang="ru-RU" dirty="0" smtClean="0"/>
              <a:t>. &amp; </a:t>
            </a:r>
            <a:r>
              <a:rPr lang="en-US" dirty="0" smtClean="0"/>
              <a:t>E</a:t>
            </a:r>
            <a:r>
              <a:rPr lang="ru-RU" dirty="0" smtClean="0"/>
              <a:t>.</a:t>
            </a:r>
            <a:r>
              <a:rPr lang="en-US" dirty="0" smtClean="0"/>
              <a:t>C</a:t>
            </a:r>
            <a:r>
              <a:rPr lang="ru-RU" dirty="0" smtClean="0"/>
              <a:t>.</a:t>
            </a:r>
            <a:r>
              <a:rPr lang="en-US" dirty="0" smtClean="0"/>
              <a:t>Jack</a:t>
            </a:r>
            <a:r>
              <a:rPr lang="ru-RU" dirty="0" smtClean="0"/>
              <a:t>, </a:t>
            </a:r>
            <a:r>
              <a:rPr lang="en-US" dirty="0" smtClean="0"/>
              <a:t>Ltd</a:t>
            </a:r>
            <a:r>
              <a:rPr lang="ru-RU" dirty="0" smtClean="0"/>
              <a:t>, 1916 (книга иллюстрирована известным художником Д. Митрохиным).</a:t>
            </a:r>
          </a:p>
          <a:p>
            <a:pPr lvl="0"/>
            <a:r>
              <a:rPr lang="ru-RU" dirty="0" smtClean="0">
                <a:solidFill>
                  <a:srgbClr val="FFC000"/>
                </a:solidFill>
              </a:rPr>
              <a:t>Барановский Г. В. Архитектурная энциклопедия второй половины XIX века</a:t>
            </a:r>
            <a:r>
              <a:rPr lang="ru-RU" dirty="0" smtClean="0"/>
              <a:t>. Т. 1–7. СПб.: ред. журн. «Строитель», 1902–1908.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УЧЕБНАЯ ДЕЯТЕЛЬНОСТЬ\фоты Таси\ТОГУ\фоты с отдела редких книг\Блок Прекрасная дама\IMG_20140707_121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5283200" cy="3962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ПЕРЕПЛЕТ ИЗДАНИЯ</a:t>
            </a:r>
            <a:endParaRPr lang="ru-RU" dirty="0"/>
          </a:p>
        </p:txBody>
      </p:sp>
      <p:pic>
        <p:nvPicPr>
          <p:cNvPr id="1027" name="Picture 3" descr="D:\УЧЕБНАЯ ДЕЯТЕЛЬНОСТЬ\фоты Таси\ТОГУ\фоты с отдела редких книг\Блок Прекрасная дама\IMG_20140707_121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48000"/>
            <a:ext cx="4597400" cy="3448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" y="2286000"/>
            <a:ext cx="4876800" cy="4419917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/>
              <a:t>Именно прижизненные издания, как правило, начинают знакомить читателей с классическими литературными произведениями, в них отражается </a:t>
            </a:r>
            <a:r>
              <a:rPr lang="ru-RU" sz="2200" b="1" dirty="0" smtClean="0"/>
              <a:t>непосредственная воля автора </a:t>
            </a:r>
            <a:r>
              <a:rPr lang="ru-RU" sz="2200" b="1" dirty="0" smtClean="0">
                <a:solidFill>
                  <a:srgbClr val="FFC000"/>
                </a:solidFill>
              </a:rPr>
              <a:t>относительно текста </a:t>
            </a:r>
            <a:r>
              <a:rPr lang="ru-RU" sz="2200" dirty="0" smtClean="0">
                <a:solidFill>
                  <a:srgbClr val="FFC000"/>
                </a:solidFill>
              </a:rPr>
              <a:t>и </a:t>
            </a:r>
            <a:r>
              <a:rPr lang="ru-RU" sz="2200" b="1" dirty="0" smtClean="0">
                <a:solidFill>
                  <a:srgbClr val="FFC000"/>
                </a:solidFill>
              </a:rPr>
              <a:t>оформления</a:t>
            </a:r>
            <a:r>
              <a:rPr lang="ru-RU" sz="2200" dirty="0" smtClean="0">
                <a:solidFill>
                  <a:srgbClr val="FFC000"/>
                </a:solidFill>
              </a:rPr>
              <a:t> </a:t>
            </a:r>
            <a:r>
              <a:rPr lang="ru-RU" sz="2200" dirty="0" smtClean="0"/>
              <a:t>книг, такие издания помогают увидеть писателя глазами его современников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5410200" cy="188006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Изданиям выдающихся произведений литературы, вышедшим при жизни авторов, принадлежит особое место в истории культуры.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IMG-20201105-WA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886200"/>
            <a:ext cx="3429000" cy="2571750"/>
          </a:xfrm>
          <a:prstGeom prst="rect">
            <a:avLst/>
          </a:prstGeom>
        </p:spPr>
      </p:pic>
      <p:pic>
        <p:nvPicPr>
          <p:cNvPr id="6" name="Рисунок 5" descr="IMG-20201105-WA0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04800"/>
            <a:ext cx="2495550" cy="332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600200"/>
            <a:ext cx="5638800" cy="48768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При жизни А.А.Блока вышло около шестидесяти его книг</a:t>
            </a:r>
          </a:p>
          <a:p>
            <a:endParaRPr lang="ru-RU" dirty="0" smtClean="0"/>
          </a:p>
          <a:p>
            <a:r>
              <a:rPr lang="ru-RU" dirty="0" smtClean="0"/>
              <a:t>Книги Блока вышли в московских и петербургских издательствах: «</a:t>
            </a:r>
            <a:r>
              <a:rPr lang="ru-RU" dirty="0" smtClean="0">
                <a:solidFill>
                  <a:srgbClr val="FFC000"/>
                </a:solidFill>
              </a:rPr>
              <a:t>Гриф», «Алконост», «</a:t>
            </a:r>
            <a:r>
              <a:rPr lang="ru-RU" dirty="0" err="1" smtClean="0">
                <a:solidFill>
                  <a:srgbClr val="FFC000"/>
                </a:solidFill>
              </a:rPr>
              <a:t>Альциона</a:t>
            </a:r>
            <a:r>
              <a:rPr lang="ru-RU" dirty="0" smtClean="0">
                <a:solidFill>
                  <a:srgbClr val="FFC000"/>
                </a:solidFill>
              </a:rPr>
              <a:t>», издательство </a:t>
            </a:r>
            <a:r>
              <a:rPr lang="ru-RU" dirty="0" err="1" smtClean="0">
                <a:solidFill>
                  <a:srgbClr val="FFC000"/>
                </a:solidFill>
              </a:rPr>
              <a:t>З.И.Гржебина</a:t>
            </a:r>
            <a:r>
              <a:rPr lang="ru-RU" dirty="0" smtClean="0">
                <a:solidFill>
                  <a:srgbClr val="FFC000"/>
                </a:solidFill>
              </a:rPr>
              <a:t>, «Земля», «Мусагет», «</a:t>
            </a:r>
            <a:r>
              <a:rPr lang="ru-RU" dirty="0" err="1" smtClean="0">
                <a:solidFill>
                  <a:srgbClr val="FFC000"/>
                </a:solidFill>
              </a:rPr>
              <a:t>Оры</a:t>
            </a:r>
            <a:r>
              <a:rPr lang="ru-RU" dirty="0" smtClean="0">
                <a:solidFill>
                  <a:srgbClr val="FFC000"/>
                </a:solidFill>
              </a:rPr>
              <a:t>», «Пантеон», «Скорпион», издательство И.Д.Сытина </a:t>
            </a:r>
            <a:r>
              <a:rPr lang="ru-RU" dirty="0" smtClean="0"/>
              <a:t>и других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bg1"/>
                </a:solidFill>
              </a:rPr>
              <a:t>Все петербургские и московские издания вышли при непосредственном участии А.А.Блока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ПРИЖИЗНЕННЫЕ </a:t>
            </a:r>
            <a:r>
              <a:rPr lang="ru-RU" sz="3600" dirty="0" smtClean="0">
                <a:solidFill>
                  <a:schemeClr val="bg1"/>
                </a:solidFill>
              </a:rPr>
              <a:t>ИЗДАНИЯ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 А.А. БЛОКА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4" descr="blok_10_18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752599"/>
            <a:ext cx="3115441" cy="432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880</TotalTime>
  <Words>1781</Words>
  <PresentationFormat>Экран (4:3)</PresentationFormat>
  <Paragraphs>115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Бумажная</vt:lpstr>
      <vt:lpstr>АЛЕКСАНДР БЛОК В ХАБАРОВСКЕ: СУДЬБА ОДНОЙ КНИГИ</vt:lpstr>
      <vt:lpstr>Педагогический институт ТОГУ</vt:lpstr>
      <vt:lpstr>Одним из основных направлений учебно-исследовательской деятельности кафедры литературы и журналистики</vt:lpstr>
      <vt:lpstr>Фонд редких книг</vt:lpstr>
      <vt:lpstr>Памятники федерального значения в фонде редких книг ТОГУ</vt:lpstr>
      <vt:lpstr>Памятники федерального значения</vt:lpstr>
      <vt:lpstr>  ПЕРЕПЛЕТ ИЗДАНИЯ</vt:lpstr>
      <vt:lpstr>Изданиям выдающихся произведений литературы, вышедшим при жизни авторов, принадлежит особое место в истории культуры.</vt:lpstr>
      <vt:lpstr>ПРИЖИЗНЕННЫЕ ИЗДАНИЯ  А.А. БЛОКА</vt:lpstr>
      <vt:lpstr>НАЧАЛО ТВОРЧЕСКОГО ПУТИ</vt:lpstr>
      <vt:lpstr>А.А.Блок долгое время не решался издать свою первую книгу</vt:lpstr>
      <vt:lpstr>ИЗДАТЕЛЬСТВО «ГРИФ»</vt:lpstr>
      <vt:lpstr>Издательство «Гриф»</vt:lpstr>
      <vt:lpstr>Издательство «Гриф»</vt:lpstr>
      <vt:lpstr>Сергей Алексеевич Соколов (Сергей Кречетов) (1878, Москва — 1936, Париж)</vt:lpstr>
      <vt:lpstr>Первая книга Блока, датированная 1905 г., вышла в октябре 1904 г</vt:lpstr>
      <vt:lpstr>ОТЗЫВЫ СОВРЕМЕННИКОВ</vt:lpstr>
      <vt:lpstr>Единство своих ранних сборников Блок подчеркнул, последовательно пронумеровав их в подзаголовках</vt:lpstr>
      <vt:lpstr>С неменьшим вниманием, чем к содержанию, А.А.Блок относился к внешнему оформлению изданий</vt:lpstr>
      <vt:lpstr> Большинство блоковских книг имеет строгие шрифтовые обложки </vt:lpstr>
      <vt:lpstr>Блок заботился и об орфографической стороне вопроса.</vt:lpstr>
      <vt:lpstr>Известно, что А.А.Блок применял различные начертания одного слова</vt:lpstr>
      <vt:lpstr>Следует отметить общее неодобрительное отношение А.А.Блока к книжной иллюстрации</vt:lpstr>
      <vt:lpstr>Константин Сомов</vt:lpstr>
      <vt:lpstr>Исключение – иллюстрации Ю. Анненкова к поэме «Двенадцать»</vt:lpstr>
      <vt:lpstr>Автор обложки к  «Стихам о Прекрасной Даме» - художник Василий Васильевич Владимиров (1880-1931) </vt:lpstr>
      <vt:lpstr>Обложка сборника А. Белого «Возврат»</vt:lpstr>
      <vt:lpstr>В. В. Владимиров Одна дама. 1906-1907 </vt:lpstr>
      <vt:lpstr>АВТОГРАФ «ИЗ КНИГ В. ЛЬВОВА-РОГАЧЕВСКОГО»</vt:lpstr>
      <vt:lpstr>Василий Львович Львов-Рогачевский</vt:lpstr>
      <vt:lpstr>Василий Львович Львов-Рогачевский</vt:lpstr>
      <vt:lpstr>Слайд 32</vt:lpstr>
      <vt:lpstr>Слайд 33</vt:lpstr>
      <vt:lpstr>Слайд 34</vt:lpstr>
      <vt:lpstr>Слайд 35</vt:lpstr>
      <vt:lpstr>Слайд 36</vt:lpstr>
      <vt:lpstr>Д.С. Лихачев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УЧЕБНО-ИССЛЕДОВАТЕЛЬСКАЯ РАБОТА ПО ИЗУЧЕНИЮ ИСТОРИКО-КУЛЬТУРНОГО НАСЛЕДИЯ РОДНОГО КРАЯ  (НА МАТЕРИАЛЕ ФОНДА РЕДКИХ И ЦЕННЫХ ИЗДАНИЙ)</dc:title>
  <dc:creator>Юрий</dc:creator>
  <cp:lastModifiedBy>Юрий</cp:lastModifiedBy>
  <cp:revision>85</cp:revision>
  <dcterms:created xsi:type="dcterms:W3CDTF">2019-11-21T00:14:15Z</dcterms:created>
  <dcterms:modified xsi:type="dcterms:W3CDTF">2020-11-22T11:33:30Z</dcterms:modified>
</cp:coreProperties>
</file>